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1" r:id="rId3"/>
    <p:sldId id="308" r:id="rId4"/>
    <p:sldId id="334" r:id="rId5"/>
    <p:sldId id="336" r:id="rId6"/>
    <p:sldId id="318" r:id="rId7"/>
    <p:sldId id="344" r:id="rId8"/>
    <p:sldId id="312" r:id="rId9"/>
    <p:sldId id="319" r:id="rId10"/>
    <p:sldId id="340" r:id="rId11"/>
    <p:sldId id="301" r:id="rId12"/>
    <p:sldId id="343" r:id="rId13"/>
    <p:sldId id="320" r:id="rId14"/>
    <p:sldId id="345" r:id="rId15"/>
    <p:sldId id="34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5FF"/>
    <a:srgbClr val="602D04"/>
    <a:srgbClr val="0000BC"/>
    <a:srgbClr val="000054"/>
    <a:srgbClr val="000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150" autoAdjust="0"/>
  </p:normalViewPr>
  <p:slideViewPr>
    <p:cSldViewPr snapToGrid="0" snapToObjects="1">
      <p:cViewPr varScale="1">
        <p:scale>
          <a:sx n="109" d="100"/>
          <a:sy n="109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vrin:Desktop:CN%20use%20by%20gender%2015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gavrin/Dropbox/Main%20Folder/gavrin/projects/CN%20work/analysis/Full%20set%20variables%20for%20PR-PER%20correlation%20analysis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avrin:Dropbox:Main%20Folder:gavrin:projects:CN%20work:analysis:f15%20sentiment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713748170859"/>
          <c:y val="0.0553297493904632"/>
          <c:w val="0.810195944533482"/>
          <c:h val="0.796515048563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Sheet1!$I$5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numRef>
              <c:f>Sheet1!$J$4:$K$4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Sheet1!$J$5:$K$5</c:f>
              <c:numCache>
                <c:formatCode>General</c:formatCode>
                <c:ptCount val="2"/>
                <c:pt idx="0">
                  <c:v>335.0</c:v>
                </c:pt>
                <c:pt idx="1">
                  <c:v>317.0</c:v>
                </c:pt>
              </c:numCache>
            </c:numRef>
          </c:val>
        </c:ser>
        <c:ser>
          <c:idx val="1"/>
          <c:order val="1"/>
          <c:tx>
            <c:strRef>
              <c:f>Sheet1!$I$6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numRef>
              <c:f>Sheet1!$J$4:$K$4</c:f>
              <c:numCache>
                <c:formatCode>General</c:formatCode>
                <c:ptCount val="2"/>
                <c:pt idx="0">
                  <c:v>2014.0</c:v>
                </c:pt>
                <c:pt idx="1">
                  <c:v>2015.0</c:v>
                </c:pt>
              </c:numCache>
            </c:numRef>
          </c:cat>
          <c:val>
            <c:numRef>
              <c:f>Sheet1!$J$6:$K$6</c:f>
              <c:numCache>
                <c:formatCode>General</c:formatCode>
                <c:ptCount val="2"/>
                <c:pt idx="0">
                  <c:v>407.0</c:v>
                </c:pt>
                <c:pt idx="1">
                  <c:v>380.0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2814208"/>
        <c:axId val="-952812432"/>
      </c:barChart>
      <c:catAx>
        <c:axId val="-95281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952812432"/>
        <c:crosses val="autoZero"/>
        <c:auto val="1"/>
        <c:lblAlgn val="ctr"/>
        <c:lblOffset val="100"/>
        <c:noMultiLvlLbl val="0"/>
      </c:catAx>
      <c:valAx>
        <c:axId val="-95281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en-US"/>
          </a:p>
        </c:txPr>
        <c:crossAx val="-952814208"/>
        <c:crosses val="autoZero"/>
        <c:crossBetween val="between"/>
      </c:valAx>
      <c:spPr>
        <a:solidFill>
          <a:schemeClr val="tx2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283732701553899"/>
          <c:y val="0.0461085574963028"/>
          <c:w val="0.587516752028424"/>
          <c:h val="0.149185028191873"/>
        </c:manualLayout>
      </c:layout>
      <c:overlay val="0"/>
      <c:txPr>
        <a:bodyPr/>
        <a:lstStyle/>
        <a:p>
          <a:pPr>
            <a:defRPr sz="2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7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408355205599"/>
          <c:y val="0.0530381173125423"/>
          <c:w val="0.771733620103043"/>
          <c:h val="0.725749887512147"/>
        </c:manualLayout>
      </c:layout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Sheet1!$B$3:$B$129</c:f>
              <c:numCache>
                <c:formatCode>General</c:formatCode>
                <c:ptCount val="127"/>
                <c:pt idx="0">
                  <c:v>5.0</c:v>
                </c:pt>
                <c:pt idx="1">
                  <c:v>11.0</c:v>
                </c:pt>
                <c:pt idx="2">
                  <c:v>12.0</c:v>
                </c:pt>
                <c:pt idx="3">
                  <c:v>19.0</c:v>
                </c:pt>
                <c:pt idx="4">
                  <c:v>20.0</c:v>
                </c:pt>
                <c:pt idx="5">
                  <c:v>29.0</c:v>
                </c:pt>
                <c:pt idx="6">
                  <c:v>30.0</c:v>
                </c:pt>
                <c:pt idx="7">
                  <c:v>30.0</c:v>
                </c:pt>
                <c:pt idx="8">
                  <c:v>31.0</c:v>
                </c:pt>
                <c:pt idx="9">
                  <c:v>35.0</c:v>
                </c:pt>
                <c:pt idx="10">
                  <c:v>37.0</c:v>
                </c:pt>
                <c:pt idx="11">
                  <c:v>40.0</c:v>
                </c:pt>
                <c:pt idx="12">
                  <c:v>41.0</c:v>
                </c:pt>
                <c:pt idx="13">
                  <c:v>42.0</c:v>
                </c:pt>
                <c:pt idx="14">
                  <c:v>42.0</c:v>
                </c:pt>
                <c:pt idx="15">
                  <c:v>42.0</c:v>
                </c:pt>
                <c:pt idx="16">
                  <c:v>58.0</c:v>
                </c:pt>
                <c:pt idx="17">
                  <c:v>66.0</c:v>
                </c:pt>
                <c:pt idx="18">
                  <c:v>68.0</c:v>
                </c:pt>
                <c:pt idx="19">
                  <c:v>71.0</c:v>
                </c:pt>
                <c:pt idx="20">
                  <c:v>73.0</c:v>
                </c:pt>
                <c:pt idx="21">
                  <c:v>73.0</c:v>
                </c:pt>
                <c:pt idx="22">
                  <c:v>78.0</c:v>
                </c:pt>
                <c:pt idx="23">
                  <c:v>78.0</c:v>
                </c:pt>
                <c:pt idx="24">
                  <c:v>79.0</c:v>
                </c:pt>
                <c:pt idx="25">
                  <c:v>81.0</c:v>
                </c:pt>
                <c:pt idx="26">
                  <c:v>83.0</c:v>
                </c:pt>
                <c:pt idx="27">
                  <c:v>93.0</c:v>
                </c:pt>
                <c:pt idx="28">
                  <c:v>94.0</c:v>
                </c:pt>
                <c:pt idx="29">
                  <c:v>108.0</c:v>
                </c:pt>
                <c:pt idx="30">
                  <c:v>129.0</c:v>
                </c:pt>
                <c:pt idx="31">
                  <c:v>140.0</c:v>
                </c:pt>
                <c:pt idx="32">
                  <c:v>140.0</c:v>
                </c:pt>
                <c:pt idx="33">
                  <c:v>148.0</c:v>
                </c:pt>
                <c:pt idx="34">
                  <c:v>151.0</c:v>
                </c:pt>
                <c:pt idx="35">
                  <c:v>153.0</c:v>
                </c:pt>
                <c:pt idx="36">
                  <c:v>155.0</c:v>
                </c:pt>
                <c:pt idx="37">
                  <c:v>163.0</c:v>
                </c:pt>
                <c:pt idx="38">
                  <c:v>168.0</c:v>
                </c:pt>
                <c:pt idx="39">
                  <c:v>172.0</c:v>
                </c:pt>
                <c:pt idx="40">
                  <c:v>181.0</c:v>
                </c:pt>
                <c:pt idx="41">
                  <c:v>203.0</c:v>
                </c:pt>
                <c:pt idx="42">
                  <c:v>213.0</c:v>
                </c:pt>
                <c:pt idx="43">
                  <c:v>215.0</c:v>
                </c:pt>
                <c:pt idx="44">
                  <c:v>239.0</c:v>
                </c:pt>
                <c:pt idx="45">
                  <c:v>265.0</c:v>
                </c:pt>
                <c:pt idx="46">
                  <c:v>268.0</c:v>
                </c:pt>
                <c:pt idx="47">
                  <c:v>284.0</c:v>
                </c:pt>
                <c:pt idx="48">
                  <c:v>351.0</c:v>
                </c:pt>
                <c:pt idx="49">
                  <c:v>354.0</c:v>
                </c:pt>
                <c:pt idx="50">
                  <c:v>355.0</c:v>
                </c:pt>
                <c:pt idx="51">
                  <c:v>355.0</c:v>
                </c:pt>
                <c:pt idx="52">
                  <c:v>358.0</c:v>
                </c:pt>
                <c:pt idx="53">
                  <c:v>360.0</c:v>
                </c:pt>
                <c:pt idx="54">
                  <c:v>361.0</c:v>
                </c:pt>
                <c:pt idx="55">
                  <c:v>361.0</c:v>
                </c:pt>
                <c:pt idx="56">
                  <c:v>363.0</c:v>
                </c:pt>
                <c:pt idx="57">
                  <c:v>364.0</c:v>
                </c:pt>
                <c:pt idx="58">
                  <c:v>365.0</c:v>
                </c:pt>
                <c:pt idx="59">
                  <c:v>366.0</c:v>
                </c:pt>
                <c:pt idx="60">
                  <c:v>367.0</c:v>
                </c:pt>
                <c:pt idx="61">
                  <c:v>371.0</c:v>
                </c:pt>
                <c:pt idx="62">
                  <c:v>371.0</c:v>
                </c:pt>
                <c:pt idx="63">
                  <c:v>372.0</c:v>
                </c:pt>
                <c:pt idx="64">
                  <c:v>373.0</c:v>
                </c:pt>
                <c:pt idx="65">
                  <c:v>376.0</c:v>
                </c:pt>
                <c:pt idx="66">
                  <c:v>376.0</c:v>
                </c:pt>
                <c:pt idx="67">
                  <c:v>377.0</c:v>
                </c:pt>
                <c:pt idx="68">
                  <c:v>381.0</c:v>
                </c:pt>
                <c:pt idx="69">
                  <c:v>383.0</c:v>
                </c:pt>
                <c:pt idx="70">
                  <c:v>383.0</c:v>
                </c:pt>
                <c:pt idx="71">
                  <c:v>385.0</c:v>
                </c:pt>
                <c:pt idx="72">
                  <c:v>387.0</c:v>
                </c:pt>
                <c:pt idx="73">
                  <c:v>388.0</c:v>
                </c:pt>
                <c:pt idx="74">
                  <c:v>390.0</c:v>
                </c:pt>
                <c:pt idx="75">
                  <c:v>390.0</c:v>
                </c:pt>
                <c:pt idx="76">
                  <c:v>392.0</c:v>
                </c:pt>
                <c:pt idx="77">
                  <c:v>396.0</c:v>
                </c:pt>
                <c:pt idx="78">
                  <c:v>398.0</c:v>
                </c:pt>
                <c:pt idx="79">
                  <c:v>401.0</c:v>
                </c:pt>
                <c:pt idx="80">
                  <c:v>402.0</c:v>
                </c:pt>
                <c:pt idx="81">
                  <c:v>403.0</c:v>
                </c:pt>
                <c:pt idx="82">
                  <c:v>405.0</c:v>
                </c:pt>
                <c:pt idx="83">
                  <c:v>408.0</c:v>
                </c:pt>
                <c:pt idx="84">
                  <c:v>408.0</c:v>
                </c:pt>
                <c:pt idx="85">
                  <c:v>409.0</c:v>
                </c:pt>
                <c:pt idx="86">
                  <c:v>411.0</c:v>
                </c:pt>
                <c:pt idx="87">
                  <c:v>414.0</c:v>
                </c:pt>
                <c:pt idx="88">
                  <c:v>416.0</c:v>
                </c:pt>
                <c:pt idx="89">
                  <c:v>420.0</c:v>
                </c:pt>
                <c:pt idx="90">
                  <c:v>422.0</c:v>
                </c:pt>
                <c:pt idx="91">
                  <c:v>427.0</c:v>
                </c:pt>
                <c:pt idx="92">
                  <c:v>428.0</c:v>
                </c:pt>
                <c:pt idx="93">
                  <c:v>434.0</c:v>
                </c:pt>
                <c:pt idx="94">
                  <c:v>437.0</c:v>
                </c:pt>
                <c:pt idx="95">
                  <c:v>437.0</c:v>
                </c:pt>
                <c:pt idx="96">
                  <c:v>448.0</c:v>
                </c:pt>
                <c:pt idx="97">
                  <c:v>448.0</c:v>
                </c:pt>
                <c:pt idx="98">
                  <c:v>451.0</c:v>
                </c:pt>
                <c:pt idx="99">
                  <c:v>459.0</c:v>
                </c:pt>
                <c:pt idx="100">
                  <c:v>463.0</c:v>
                </c:pt>
                <c:pt idx="101">
                  <c:v>465.0</c:v>
                </c:pt>
                <c:pt idx="102">
                  <c:v>473.0</c:v>
                </c:pt>
                <c:pt idx="103">
                  <c:v>474.0</c:v>
                </c:pt>
                <c:pt idx="104">
                  <c:v>509.0</c:v>
                </c:pt>
                <c:pt idx="105">
                  <c:v>522.0</c:v>
                </c:pt>
                <c:pt idx="106">
                  <c:v>534.0</c:v>
                </c:pt>
                <c:pt idx="107">
                  <c:v>538.0</c:v>
                </c:pt>
                <c:pt idx="108">
                  <c:v>539.0</c:v>
                </c:pt>
                <c:pt idx="109">
                  <c:v>544.0</c:v>
                </c:pt>
                <c:pt idx="110">
                  <c:v>552.0</c:v>
                </c:pt>
                <c:pt idx="111">
                  <c:v>581.0</c:v>
                </c:pt>
                <c:pt idx="112">
                  <c:v>591.0</c:v>
                </c:pt>
                <c:pt idx="113">
                  <c:v>594.0</c:v>
                </c:pt>
                <c:pt idx="114">
                  <c:v>613.0</c:v>
                </c:pt>
                <c:pt idx="115">
                  <c:v>621.0</c:v>
                </c:pt>
                <c:pt idx="116">
                  <c:v>662.0</c:v>
                </c:pt>
                <c:pt idx="117">
                  <c:v>690.0</c:v>
                </c:pt>
                <c:pt idx="118">
                  <c:v>716.0</c:v>
                </c:pt>
                <c:pt idx="119">
                  <c:v>750.0</c:v>
                </c:pt>
                <c:pt idx="120">
                  <c:v>780.0</c:v>
                </c:pt>
                <c:pt idx="121">
                  <c:v>789.0</c:v>
                </c:pt>
                <c:pt idx="122">
                  <c:v>798.0</c:v>
                </c:pt>
                <c:pt idx="123">
                  <c:v>808.0</c:v>
                </c:pt>
                <c:pt idx="124">
                  <c:v>817.0</c:v>
                </c:pt>
                <c:pt idx="125">
                  <c:v>916.0</c:v>
                </c:pt>
                <c:pt idx="126">
                  <c:v>1129.0</c:v>
                </c:pt>
              </c:numCache>
            </c:numRef>
          </c:xVal>
          <c:yVal>
            <c:numRef>
              <c:f>Sheet1!$E$3:$E$129</c:f>
              <c:numCache>
                <c:formatCode>General</c:formatCode>
                <c:ptCount val="127"/>
                <c:pt idx="0">
                  <c:v>21.0</c:v>
                </c:pt>
                <c:pt idx="1">
                  <c:v>20.0</c:v>
                </c:pt>
                <c:pt idx="2">
                  <c:v>28.0</c:v>
                </c:pt>
                <c:pt idx="3">
                  <c:v>5.0</c:v>
                </c:pt>
                <c:pt idx="4">
                  <c:v>16.0</c:v>
                </c:pt>
                <c:pt idx="5">
                  <c:v>21.0</c:v>
                </c:pt>
                <c:pt idx="6">
                  <c:v>16.0</c:v>
                </c:pt>
                <c:pt idx="7">
                  <c:v>28.0</c:v>
                </c:pt>
                <c:pt idx="8">
                  <c:v>3.0</c:v>
                </c:pt>
                <c:pt idx="9">
                  <c:v>22.0</c:v>
                </c:pt>
                <c:pt idx="10">
                  <c:v>14.0</c:v>
                </c:pt>
                <c:pt idx="11">
                  <c:v>27.0</c:v>
                </c:pt>
                <c:pt idx="12">
                  <c:v>12.0</c:v>
                </c:pt>
                <c:pt idx="13">
                  <c:v>13.0</c:v>
                </c:pt>
                <c:pt idx="14">
                  <c:v>28.0</c:v>
                </c:pt>
                <c:pt idx="15">
                  <c:v>26.0</c:v>
                </c:pt>
                <c:pt idx="16">
                  <c:v>27.0</c:v>
                </c:pt>
                <c:pt idx="17">
                  <c:v>27.0</c:v>
                </c:pt>
                <c:pt idx="18">
                  <c:v>6.0</c:v>
                </c:pt>
                <c:pt idx="19">
                  <c:v>28.0</c:v>
                </c:pt>
                <c:pt idx="20">
                  <c:v>14.0</c:v>
                </c:pt>
                <c:pt idx="21">
                  <c:v>21.0</c:v>
                </c:pt>
                <c:pt idx="22">
                  <c:v>28.0</c:v>
                </c:pt>
                <c:pt idx="23">
                  <c:v>22.0</c:v>
                </c:pt>
                <c:pt idx="24">
                  <c:v>23.0</c:v>
                </c:pt>
                <c:pt idx="25">
                  <c:v>28.0</c:v>
                </c:pt>
                <c:pt idx="26">
                  <c:v>25.0</c:v>
                </c:pt>
                <c:pt idx="27">
                  <c:v>27.0</c:v>
                </c:pt>
                <c:pt idx="28">
                  <c:v>27.0</c:v>
                </c:pt>
                <c:pt idx="29">
                  <c:v>8.0</c:v>
                </c:pt>
                <c:pt idx="30">
                  <c:v>26.0</c:v>
                </c:pt>
                <c:pt idx="31">
                  <c:v>26.0</c:v>
                </c:pt>
                <c:pt idx="32">
                  <c:v>24.0</c:v>
                </c:pt>
                <c:pt idx="33">
                  <c:v>24.0</c:v>
                </c:pt>
                <c:pt idx="34">
                  <c:v>26.0</c:v>
                </c:pt>
                <c:pt idx="35">
                  <c:v>28.0</c:v>
                </c:pt>
                <c:pt idx="36">
                  <c:v>26.0</c:v>
                </c:pt>
                <c:pt idx="37">
                  <c:v>27.0</c:v>
                </c:pt>
                <c:pt idx="38">
                  <c:v>9.0</c:v>
                </c:pt>
                <c:pt idx="39">
                  <c:v>25.0</c:v>
                </c:pt>
                <c:pt idx="40">
                  <c:v>27.0</c:v>
                </c:pt>
                <c:pt idx="41">
                  <c:v>25.0</c:v>
                </c:pt>
                <c:pt idx="42">
                  <c:v>25.0</c:v>
                </c:pt>
                <c:pt idx="43">
                  <c:v>25.0</c:v>
                </c:pt>
                <c:pt idx="44">
                  <c:v>28.0</c:v>
                </c:pt>
                <c:pt idx="45">
                  <c:v>23.0</c:v>
                </c:pt>
                <c:pt idx="46">
                  <c:v>28.0</c:v>
                </c:pt>
                <c:pt idx="47">
                  <c:v>28.0</c:v>
                </c:pt>
                <c:pt idx="48">
                  <c:v>11.0</c:v>
                </c:pt>
                <c:pt idx="49">
                  <c:v>28.0</c:v>
                </c:pt>
                <c:pt idx="50">
                  <c:v>24.0</c:v>
                </c:pt>
                <c:pt idx="51">
                  <c:v>24.0</c:v>
                </c:pt>
                <c:pt idx="52">
                  <c:v>25.0</c:v>
                </c:pt>
                <c:pt idx="53">
                  <c:v>25.0</c:v>
                </c:pt>
                <c:pt idx="54">
                  <c:v>26.0</c:v>
                </c:pt>
                <c:pt idx="55">
                  <c:v>28.0</c:v>
                </c:pt>
                <c:pt idx="56">
                  <c:v>26.0</c:v>
                </c:pt>
                <c:pt idx="57">
                  <c:v>26.0</c:v>
                </c:pt>
                <c:pt idx="58">
                  <c:v>25.0</c:v>
                </c:pt>
                <c:pt idx="59">
                  <c:v>28.0</c:v>
                </c:pt>
                <c:pt idx="60">
                  <c:v>24.0</c:v>
                </c:pt>
                <c:pt idx="61">
                  <c:v>26.0</c:v>
                </c:pt>
                <c:pt idx="62">
                  <c:v>23.0</c:v>
                </c:pt>
                <c:pt idx="63">
                  <c:v>26.0</c:v>
                </c:pt>
                <c:pt idx="64">
                  <c:v>25.0</c:v>
                </c:pt>
                <c:pt idx="65">
                  <c:v>26.0</c:v>
                </c:pt>
                <c:pt idx="66">
                  <c:v>27.0</c:v>
                </c:pt>
                <c:pt idx="67">
                  <c:v>27.0</c:v>
                </c:pt>
                <c:pt idx="68">
                  <c:v>21.0</c:v>
                </c:pt>
                <c:pt idx="69">
                  <c:v>27.0</c:v>
                </c:pt>
                <c:pt idx="70">
                  <c:v>28.0</c:v>
                </c:pt>
                <c:pt idx="71">
                  <c:v>21.0</c:v>
                </c:pt>
                <c:pt idx="72">
                  <c:v>26.0</c:v>
                </c:pt>
                <c:pt idx="73">
                  <c:v>27.0</c:v>
                </c:pt>
                <c:pt idx="74">
                  <c:v>24.0</c:v>
                </c:pt>
                <c:pt idx="75">
                  <c:v>23.0</c:v>
                </c:pt>
                <c:pt idx="76">
                  <c:v>25.0</c:v>
                </c:pt>
                <c:pt idx="77">
                  <c:v>28.0</c:v>
                </c:pt>
                <c:pt idx="78">
                  <c:v>28.0</c:v>
                </c:pt>
                <c:pt idx="79">
                  <c:v>28.0</c:v>
                </c:pt>
                <c:pt idx="80">
                  <c:v>28.0</c:v>
                </c:pt>
                <c:pt idx="81">
                  <c:v>28.0</c:v>
                </c:pt>
                <c:pt idx="82">
                  <c:v>27.0</c:v>
                </c:pt>
                <c:pt idx="83">
                  <c:v>28.0</c:v>
                </c:pt>
                <c:pt idx="84">
                  <c:v>25.0</c:v>
                </c:pt>
                <c:pt idx="85">
                  <c:v>28.0</c:v>
                </c:pt>
                <c:pt idx="86">
                  <c:v>26.0</c:v>
                </c:pt>
                <c:pt idx="87">
                  <c:v>28.0</c:v>
                </c:pt>
                <c:pt idx="88">
                  <c:v>28.0</c:v>
                </c:pt>
                <c:pt idx="89">
                  <c:v>28.0</c:v>
                </c:pt>
                <c:pt idx="90">
                  <c:v>28.0</c:v>
                </c:pt>
                <c:pt idx="91">
                  <c:v>28.0</c:v>
                </c:pt>
                <c:pt idx="92">
                  <c:v>28.0</c:v>
                </c:pt>
                <c:pt idx="93">
                  <c:v>28.0</c:v>
                </c:pt>
                <c:pt idx="94">
                  <c:v>28.0</c:v>
                </c:pt>
                <c:pt idx="95">
                  <c:v>28.0</c:v>
                </c:pt>
                <c:pt idx="96">
                  <c:v>27.0</c:v>
                </c:pt>
                <c:pt idx="97">
                  <c:v>27.0</c:v>
                </c:pt>
                <c:pt idx="98">
                  <c:v>28.0</c:v>
                </c:pt>
                <c:pt idx="99">
                  <c:v>28.0</c:v>
                </c:pt>
                <c:pt idx="100">
                  <c:v>27.0</c:v>
                </c:pt>
                <c:pt idx="101">
                  <c:v>27.0</c:v>
                </c:pt>
                <c:pt idx="102">
                  <c:v>26.0</c:v>
                </c:pt>
                <c:pt idx="103">
                  <c:v>27.0</c:v>
                </c:pt>
                <c:pt idx="104">
                  <c:v>27.0</c:v>
                </c:pt>
                <c:pt idx="105">
                  <c:v>26.0</c:v>
                </c:pt>
                <c:pt idx="106">
                  <c:v>27.0</c:v>
                </c:pt>
                <c:pt idx="107">
                  <c:v>27.0</c:v>
                </c:pt>
                <c:pt idx="108">
                  <c:v>27.0</c:v>
                </c:pt>
                <c:pt idx="109">
                  <c:v>27.0</c:v>
                </c:pt>
                <c:pt idx="110">
                  <c:v>27.0</c:v>
                </c:pt>
                <c:pt idx="111">
                  <c:v>28.0</c:v>
                </c:pt>
                <c:pt idx="112">
                  <c:v>23.0</c:v>
                </c:pt>
                <c:pt idx="113">
                  <c:v>22.0</c:v>
                </c:pt>
                <c:pt idx="114">
                  <c:v>28.0</c:v>
                </c:pt>
                <c:pt idx="115">
                  <c:v>28.0</c:v>
                </c:pt>
                <c:pt idx="116">
                  <c:v>23.0</c:v>
                </c:pt>
                <c:pt idx="117">
                  <c:v>28.0</c:v>
                </c:pt>
                <c:pt idx="118">
                  <c:v>28.0</c:v>
                </c:pt>
                <c:pt idx="119">
                  <c:v>28.0</c:v>
                </c:pt>
                <c:pt idx="120">
                  <c:v>27.0</c:v>
                </c:pt>
                <c:pt idx="121">
                  <c:v>28.0</c:v>
                </c:pt>
                <c:pt idx="122">
                  <c:v>28.0</c:v>
                </c:pt>
                <c:pt idx="123">
                  <c:v>28.0</c:v>
                </c:pt>
                <c:pt idx="124">
                  <c:v>28.0</c:v>
                </c:pt>
                <c:pt idx="125">
                  <c:v>28.0</c:v>
                </c:pt>
                <c:pt idx="126">
                  <c:v>27.0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52922464"/>
        <c:axId val="-952372208"/>
      </c:scatterChart>
      <c:valAx>
        <c:axId val="-952922464"/>
        <c:scaling>
          <c:orientation val="minMax"/>
          <c:max val="1200.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aseline="0"/>
                  <a:t>Anar Seeds</a:t>
                </a:r>
              </a:p>
            </c:rich>
          </c:tx>
          <c:layout>
            <c:manualLayout>
              <c:xMode val="edge"/>
              <c:yMode val="edge"/>
              <c:x val="0.465099926234711"/>
              <c:y val="0.9350503919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372208"/>
        <c:crosses val="autoZero"/>
        <c:crossBetween val="midCat"/>
        <c:majorUnit val="400.0"/>
      </c:valAx>
      <c:valAx>
        <c:axId val="-952372208"/>
        <c:scaling>
          <c:orientation val="minMax"/>
          <c:max val="3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aseline="0" dirty="0"/>
                  <a:t>Problem Sets </a:t>
                </a:r>
                <a:r>
                  <a:rPr lang="en-US" sz="2800" baseline="0" dirty="0" smtClean="0"/>
                  <a:t>Submitted</a:t>
                </a:r>
                <a:endParaRPr lang="en-US" sz="2800" baseline="0" dirty="0"/>
              </a:p>
            </c:rich>
          </c:tx>
          <c:layout>
            <c:manualLayout>
              <c:xMode val="edge"/>
              <c:yMode val="edge"/>
              <c:x val="0.0133442694663167"/>
              <c:y val="0.113173178358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292246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4202934427634"/>
          <c:y val="0.0343007915567282"/>
          <c:w val="0.6024271512283"/>
          <c:h val="0.8302200153740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'two week periods'!$C$16</c:f>
              <c:strCache>
                <c:ptCount val="1"/>
                <c:pt idx="0">
                  <c:v>Disgust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'two week periods'!$C$17:$C$25</c:f>
              <c:numCache>
                <c:formatCode>0.0%</c:formatCode>
                <c:ptCount val="9"/>
                <c:pt idx="0">
                  <c:v>0.0255972696245734</c:v>
                </c:pt>
                <c:pt idx="1">
                  <c:v>0.0219829519964109</c:v>
                </c:pt>
                <c:pt idx="2">
                  <c:v>0.0314606741573034</c:v>
                </c:pt>
                <c:pt idx="3">
                  <c:v>0.0398936170212766</c:v>
                </c:pt>
                <c:pt idx="4">
                  <c:v>0.0236920039486673</c:v>
                </c:pt>
                <c:pt idx="5">
                  <c:v>0.0131868131868132</c:v>
                </c:pt>
                <c:pt idx="6">
                  <c:v>0.0277777777777778</c:v>
                </c:pt>
                <c:pt idx="7">
                  <c:v>0.0292553191489362</c:v>
                </c:pt>
                <c:pt idx="8">
                  <c:v>0.0173228346456693</c:v>
                </c:pt>
              </c:numCache>
            </c:numRef>
          </c:val>
        </c:ser>
        <c:ser>
          <c:idx val="1"/>
          <c:order val="1"/>
          <c:tx>
            <c:strRef>
              <c:f>'two week periods'!$D$16</c:f>
              <c:strCache>
                <c:ptCount val="1"/>
                <c:pt idx="0">
                  <c:v>Anger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val>
            <c:numRef>
              <c:f>'two week periods'!$D$17:$D$25</c:f>
              <c:numCache>
                <c:formatCode>0.0%</c:formatCode>
                <c:ptCount val="9"/>
                <c:pt idx="0">
                  <c:v>0.0273037542662116</c:v>
                </c:pt>
                <c:pt idx="1">
                  <c:v>0.0340960071781068</c:v>
                </c:pt>
                <c:pt idx="2">
                  <c:v>0.0674157303370786</c:v>
                </c:pt>
                <c:pt idx="3">
                  <c:v>0.113031914893617</c:v>
                </c:pt>
                <c:pt idx="4">
                  <c:v>0.0552813425468904</c:v>
                </c:pt>
                <c:pt idx="5">
                  <c:v>0.0197802197802198</c:v>
                </c:pt>
                <c:pt idx="6">
                  <c:v>0.0637860082304527</c:v>
                </c:pt>
                <c:pt idx="7">
                  <c:v>0.0425531914893617</c:v>
                </c:pt>
                <c:pt idx="8">
                  <c:v>0.052755905511811</c:v>
                </c:pt>
              </c:numCache>
            </c:numRef>
          </c:val>
        </c:ser>
        <c:ser>
          <c:idx val="2"/>
          <c:order val="2"/>
          <c:tx>
            <c:strRef>
              <c:f>'two week periods'!$E$16</c:f>
              <c:strCache>
                <c:ptCount val="1"/>
                <c:pt idx="0">
                  <c:v>Fear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val>
            <c:numRef>
              <c:f>'two week periods'!$E$17:$E$25</c:f>
              <c:numCache>
                <c:formatCode>0.0%</c:formatCode>
                <c:ptCount val="9"/>
                <c:pt idx="0">
                  <c:v>0.060580204778157</c:v>
                </c:pt>
                <c:pt idx="1">
                  <c:v>0.0820995962314939</c:v>
                </c:pt>
                <c:pt idx="2">
                  <c:v>0.159550561797753</c:v>
                </c:pt>
                <c:pt idx="3">
                  <c:v>0.167553191489362</c:v>
                </c:pt>
                <c:pt idx="4">
                  <c:v>0.122408687068115</c:v>
                </c:pt>
                <c:pt idx="5">
                  <c:v>0.0989010989010989</c:v>
                </c:pt>
                <c:pt idx="6">
                  <c:v>0.145061728395062</c:v>
                </c:pt>
                <c:pt idx="7">
                  <c:v>0.0851063829787234</c:v>
                </c:pt>
                <c:pt idx="8">
                  <c:v>0.105511811023622</c:v>
                </c:pt>
              </c:numCache>
            </c:numRef>
          </c:val>
        </c:ser>
        <c:ser>
          <c:idx val="3"/>
          <c:order val="3"/>
          <c:tx>
            <c:strRef>
              <c:f>'two week periods'!$F$16</c:f>
              <c:strCache>
                <c:ptCount val="1"/>
                <c:pt idx="0">
                  <c:v>Sadness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val>
            <c:numRef>
              <c:f>'two week periods'!$F$17:$F$25</c:f>
              <c:numCache>
                <c:formatCode>0.0%</c:formatCode>
                <c:ptCount val="9"/>
                <c:pt idx="0">
                  <c:v>0.0443686006825938</c:v>
                </c:pt>
                <c:pt idx="1">
                  <c:v>0.0722296994167788</c:v>
                </c:pt>
                <c:pt idx="2">
                  <c:v>0.102247191011236</c:v>
                </c:pt>
                <c:pt idx="3">
                  <c:v>0.110372340425532</c:v>
                </c:pt>
                <c:pt idx="4">
                  <c:v>0.0967423494570582</c:v>
                </c:pt>
                <c:pt idx="5">
                  <c:v>0.0659340659340659</c:v>
                </c:pt>
                <c:pt idx="6">
                  <c:v>0.110082304526749</c:v>
                </c:pt>
                <c:pt idx="7">
                  <c:v>0.0625</c:v>
                </c:pt>
                <c:pt idx="8">
                  <c:v>0.0866141732283464</c:v>
                </c:pt>
              </c:numCache>
            </c:numRef>
          </c:val>
        </c:ser>
        <c:ser>
          <c:idx val="4"/>
          <c:order val="4"/>
          <c:tx>
            <c:strRef>
              <c:f>'two week periods'!$G$16</c:f>
              <c:strCache>
                <c:ptCount val="1"/>
                <c:pt idx="0">
                  <c:v>Surprise</c:v>
                </c:pt>
              </c:strCache>
            </c:strRef>
          </c:tx>
          <c:spPr>
            <a:solidFill>
              <a:srgbClr val="666666"/>
            </a:solidFill>
          </c:spPr>
          <c:invertIfNegative val="0"/>
          <c:val>
            <c:numRef>
              <c:f>'two week periods'!$G$17:$G$25</c:f>
              <c:numCache>
                <c:formatCode>0.0%</c:formatCode>
                <c:ptCount val="9"/>
                <c:pt idx="0">
                  <c:v>0.123720136518771</c:v>
                </c:pt>
                <c:pt idx="1">
                  <c:v>0.10812023328847</c:v>
                </c:pt>
                <c:pt idx="2">
                  <c:v>0.0707865168539326</c:v>
                </c:pt>
                <c:pt idx="3">
                  <c:v>0.0771276595744681</c:v>
                </c:pt>
                <c:pt idx="4">
                  <c:v>0.100691016781836</c:v>
                </c:pt>
                <c:pt idx="5">
                  <c:v>0.0989010989010989</c:v>
                </c:pt>
                <c:pt idx="6">
                  <c:v>0.0843621399176955</c:v>
                </c:pt>
                <c:pt idx="7">
                  <c:v>0.13031914893617</c:v>
                </c:pt>
                <c:pt idx="8">
                  <c:v>0.122834645669291</c:v>
                </c:pt>
              </c:numCache>
            </c:numRef>
          </c:val>
        </c:ser>
        <c:ser>
          <c:idx val="5"/>
          <c:order val="5"/>
          <c:tx>
            <c:strRef>
              <c:f>'two week periods'!$H$16</c:f>
              <c:strCache>
                <c:ptCount val="1"/>
                <c:pt idx="0">
                  <c:v>Anticipation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val>
            <c:numRef>
              <c:f>'two week periods'!$H$17:$H$25</c:f>
              <c:numCache>
                <c:formatCode>0.0%</c:formatCode>
                <c:ptCount val="9"/>
                <c:pt idx="0">
                  <c:v>0.281569965870307</c:v>
                </c:pt>
                <c:pt idx="1">
                  <c:v>0.243158366980709</c:v>
                </c:pt>
                <c:pt idx="2">
                  <c:v>0.212359550561798</c:v>
                </c:pt>
                <c:pt idx="3">
                  <c:v>0.178191489361702</c:v>
                </c:pt>
                <c:pt idx="4">
                  <c:v>0.221125370187562</c:v>
                </c:pt>
                <c:pt idx="5">
                  <c:v>0.294505494505494</c:v>
                </c:pt>
                <c:pt idx="6">
                  <c:v>0.211934156378601</c:v>
                </c:pt>
                <c:pt idx="7">
                  <c:v>0.211436170212766</c:v>
                </c:pt>
                <c:pt idx="8">
                  <c:v>0.233858267716535</c:v>
                </c:pt>
              </c:numCache>
            </c:numRef>
          </c:val>
        </c:ser>
        <c:ser>
          <c:idx val="6"/>
          <c:order val="6"/>
          <c:tx>
            <c:strRef>
              <c:f>'two week periods'!$I$16</c:f>
              <c:strCache>
                <c:ptCount val="1"/>
                <c:pt idx="0">
                  <c:v>Trust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val>
            <c:numRef>
              <c:f>'two week periods'!$I$17:$I$25</c:f>
              <c:numCache>
                <c:formatCode>0.0%</c:formatCode>
                <c:ptCount val="9"/>
                <c:pt idx="0">
                  <c:v>0.232081911262799</c:v>
                </c:pt>
                <c:pt idx="1">
                  <c:v>0.264244055630327</c:v>
                </c:pt>
                <c:pt idx="2">
                  <c:v>0.221348314606742</c:v>
                </c:pt>
                <c:pt idx="3">
                  <c:v>0.202127659574468</c:v>
                </c:pt>
                <c:pt idx="4">
                  <c:v>0.243830207305035</c:v>
                </c:pt>
                <c:pt idx="5">
                  <c:v>0.257142857142857</c:v>
                </c:pt>
                <c:pt idx="6">
                  <c:v>0.223251028806584</c:v>
                </c:pt>
                <c:pt idx="7">
                  <c:v>0.232712765957447</c:v>
                </c:pt>
                <c:pt idx="8">
                  <c:v>0.232283464566929</c:v>
                </c:pt>
              </c:numCache>
            </c:numRef>
          </c:val>
        </c:ser>
        <c:ser>
          <c:idx val="7"/>
          <c:order val="7"/>
          <c:tx>
            <c:strRef>
              <c:f>'two week periods'!$J$16</c:f>
              <c:strCache>
                <c:ptCount val="1"/>
                <c:pt idx="0">
                  <c:v>Joy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val>
            <c:numRef>
              <c:f>'two week periods'!$J$17:$J$25</c:f>
              <c:numCache>
                <c:formatCode>0.0%</c:formatCode>
                <c:ptCount val="9"/>
                <c:pt idx="0">
                  <c:v>0.204778156996587</c:v>
                </c:pt>
                <c:pt idx="1">
                  <c:v>0.174069089277703</c:v>
                </c:pt>
                <c:pt idx="2">
                  <c:v>0.134831460674157</c:v>
                </c:pt>
                <c:pt idx="3">
                  <c:v>0.111702127659574</c:v>
                </c:pt>
                <c:pt idx="4">
                  <c:v>0.136229022704837</c:v>
                </c:pt>
                <c:pt idx="5">
                  <c:v>0.151648351648352</c:v>
                </c:pt>
                <c:pt idx="6">
                  <c:v>0.133744855967078</c:v>
                </c:pt>
                <c:pt idx="7">
                  <c:v>0.206117021276596</c:v>
                </c:pt>
                <c:pt idx="8">
                  <c:v>0.148818897637795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-1053469200"/>
        <c:axId val="-972979024"/>
      </c:barChart>
      <c:catAx>
        <c:axId val="-1053469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972979024"/>
        <c:crosses val="autoZero"/>
        <c:auto val="1"/>
        <c:lblAlgn val="ctr"/>
        <c:lblOffset val="100"/>
        <c:noMultiLvlLbl val="0"/>
      </c:catAx>
      <c:valAx>
        <c:axId val="-972979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105346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981925328139"/>
          <c:y val="0.0769613362973428"/>
          <c:w val="0.25081648457936"/>
          <c:h val="0.80122244613882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0.72766</cdr:x>
      <cdr:y>0.26987</cdr:y>
    </cdr:from>
    <cdr:to>
      <cdr:x>0.94117</cdr:x>
      <cdr:y>0.34826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41777" y="1530339"/>
          <a:ext cx="1244614" cy="4445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800" i="0" dirty="0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rPr>
            <a:t>r</a:t>
          </a:r>
          <a:r>
            <a:rPr lang="en-US" sz="2800" i="0" baseline="0" dirty="0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rPr>
            <a:t> = </a:t>
          </a:r>
          <a:r>
            <a:rPr lang="en-US" sz="2800" i="0" dirty="0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rPr>
            <a:t>0.436</a:t>
          </a:r>
          <a:r>
            <a:rPr lang="en-US" sz="1000" i="0" baseline="0" dirty="0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rPr>
            <a:t>               </a:t>
          </a:r>
          <a:endParaRPr lang="en-US" sz="1000" i="0" dirty="0">
            <a:ln>
              <a:noFill/>
            </a:ln>
            <a:solidFill>
              <a:schemeClr val="tx1"/>
            </a:solidFill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3D8B4-E923-0543-BBC9-77F3B77E4BB4}" type="datetimeFigureOut">
              <a:rPr lang="en-US" smtClean="0"/>
              <a:t>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E3DB-1456-1541-BF52-CC3EEFA7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3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28A4E-C959-7741-9D86-8DC8A3D36D18}" type="datetimeFigureOut">
              <a:rPr lang="en-US" smtClean="0"/>
              <a:t>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A7F0A-D5E2-3F4D-9696-BEB39C732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41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Anatomy of CN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7F0A-D5E2-3F4D-9696-BEB39C732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“Hey Team”!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7F0A-D5E2-3F4D-9696-BEB39C7329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0AAA4-938F-2847-9FA0-0EADC6E8E88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Non-normal statistics,</a:t>
            </a:r>
            <a:r>
              <a:rPr lang="en-US" baseline="0" dirty="0" smtClean="0"/>
              <a:t> ceilings and floors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A7F0A-D5E2-3F4D-9696-BEB39C7329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6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89ED51-790A-4948-B24D-06FEE004E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BC"/>
            </a:gs>
            <a:gs pos="100000">
              <a:srgbClr val="000054"/>
            </a:gs>
          </a:gsLst>
          <a:lin ang="49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AAPT Winter 2018 - San Diego - AC05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1/7/2018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5FFDCC94-7A92-934C-B9B9-4230681C5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5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5745"/>
            <a:ext cx="7772400" cy="2194705"/>
          </a:xfrm>
        </p:spPr>
        <p:txBody>
          <a:bodyPr>
            <a:normAutofit/>
          </a:bodyPr>
          <a:lstStyle/>
          <a:p>
            <a:r>
              <a:rPr lang="en-US" dirty="0"/>
              <a:t>Creating Online Communities of Learning by 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</a:t>
            </a:r>
            <a:r>
              <a:rPr lang="en-US" dirty="0"/>
              <a:t>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Gavrin</a:t>
            </a:r>
          </a:p>
          <a:p>
            <a:r>
              <a:rPr lang="en-US" dirty="0" smtClean="0"/>
              <a:t>IUPUI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Attitudes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90234"/>
              </p:ext>
            </p:extLst>
          </p:nvPr>
        </p:nvGraphicFramePr>
        <p:xfrm>
          <a:off x="381000" y="1156043"/>
          <a:ext cx="8534400" cy="510610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010400"/>
                <a:gridCol w="762000"/>
                <a:gridCol w="762000"/>
              </a:tblGrid>
              <a:tr h="47314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Questions (paired)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effectLst/>
                        </a:rPr>
                        <a:t>Yes (%)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(%)</a:t>
                      </a:r>
                      <a:endParaRPr lang="en-US" sz="2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1a. Does CN help you stay caught up in this course?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26.0</a:t>
                      </a:r>
                      <a:endParaRPr lang="en-US" sz="2400" dirty="0"/>
                    </a:p>
                  </a:txBody>
                  <a:tcPr/>
                </a:tc>
              </a:tr>
              <a:tr h="742205">
                <a:tc>
                  <a:txBody>
                    <a:bodyPr/>
                    <a:lstStyle/>
                    <a:p>
                      <a:pPr marL="463550" indent="-463550"/>
                      <a:r>
                        <a:rPr lang="en-US" sz="2400" dirty="0" smtClean="0"/>
                        <a:t>1b. Do your other courses have systems that are more effective in helping you stay caught up?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79.8</a:t>
                      </a:r>
                      <a:endParaRPr lang="en-US" sz="2400" dirty="0"/>
                    </a:p>
                  </a:txBody>
                  <a:tcPr/>
                </a:tc>
              </a:tr>
              <a:tr h="4731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2a. Does CN help you stay interested in the course?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61.2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38.8</a:t>
                      </a:r>
                      <a:endParaRPr lang="en-US" sz="2400" dirty="0"/>
                    </a:p>
                  </a:txBody>
                  <a:tcPr/>
                </a:tc>
              </a:tr>
              <a:tr h="473141">
                <a:tc>
                  <a:txBody>
                    <a:bodyPr/>
                    <a:lstStyle/>
                    <a:p>
                      <a:pPr marL="463550" indent="-463550"/>
                      <a:r>
                        <a:rPr lang="en-US" sz="2400" dirty="0" smtClean="0"/>
                        <a:t>2b. Do your other courses have systems that are more effective in helping you stay interested?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79.6</a:t>
                      </a:r>
                      <a:endParaRPr lang="en-US" sz="2400" dirty="0"/>
                    </a:p>
                  </a:txBody>
                  <a:tcPr/>
                </a:tc>
              </a:tr>
              <a:tr h="473141">
                <a:tc>
                  <a:txBody>
                    <a:bodyPr/>
                    <a:lstStyle/>
                    <a:p>
                      <a:pPr marL="463550" indent="-463550"/>
                      <a:r>
                        <a:rPr lang="en-US" sz="2400" dirty="0" smtClean="0"/>
                        <a:t>3a. Does CN help you make connections with other students?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73.2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26.8</a:t>
                      </a:r>
                      <a:endParaRPr lang="en-US" sz="2400" dirty="0"/>
                    </a:p>
                  </a:txBody>
                  <a:tcPr/>
                </a:tc>
              </a:tr>
              <a:tr h="473141">
                <a:tc>
                  <a:txBody>
                    <a:bodyPr/>
                    <a:lstStyle/>
                    <a:p>
                      <a:pPr marL="463550" indent="-463550"/>
                      <a:r>
                        <a:rPr lang="en-US" sz="2400" dirty="0" smtClean="0"/>
                        <a:t>3b. Do your other courses have systems that are more effective in helping you make connections?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81.6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Summary</a:t>
            </a:r>
            <a:endParaRPr lang="en-US" dirty="0" smtClean="0"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5444"/>
            <a:ext cx="8077200" cy="4419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</a:t>
            </a:r>
            <a:r>
              <a:rPr lang="en-US" dirty="0" smtClean="0">
                <a:cs typeface="+mn-cs"/>
              </a:rPr>
              <a:t>n effective communication tool</a:t>
            </a:r>
          </a:p>
          <a:p>
            <a:pPr>
              <a:defRPr/>
            </a:pPr>
            <a:r>
              <a:rPr lang="en-US" dirty="0" smtClean="0"/>
              <a:t>Engages students with physics</a:t>
            </a:r>
          </a:p>
          <a:p>
            <a:pPr>
              <a:defRPr/>
            </a:pPr>
            <a:r>
              <a:rPr lang="en-US" dirty="0" smtClean="0"/>
              <a:t>Engages students with one another</a:t>
            </a:r>
            <a:endParaRPr lang="en-US" dirty="0"/>
          </a:p>
          <a:p>
            <a:pPr>
              <a:defRPr/>
            </a:pPr>
            <a:r>
              <a:rPr lang="en-US" dirty="0" smtClean="0">
                <a:cs typeface="+mn-cs"/>
              </a:rPr>
              <a:t>Good faculty tools to “guide”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Anar</a:t>
            </a:r>
            <a:r>
              <a:rPr lang="en-US" dirty="0" smtClean="0"/>
              <a:t>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96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/>
              <a:t>Student actions gain </a:t>
            </a:r>
            <a:br>
              <a:rPr lang="en-US" sz="3000" dirty="0"/>
            </a:br>
            <a:r>
              <a:rPr lang="en-US" sz="3000" dirty="0"/>
              <a:t>“</a:t>
            </a:r>
            <a:r>
              <a:rPr lang="en-US" sz="3000" dirty="0" err="1"/>
              <a:t>Anar</a:t>
            </a:r>
            <a:r>
              <a:rPr lang="en-US" sz="3000" dirty="0"/>
              <a:t> Seeds” a “micro-reward”</a:t>
            </a:r>
          </a:p>
          <a:p>
            <a:r>
              <a:rPr lang="en-US" sz="3000" dirty="0"/>
              <a:t>Extra credit (capped at 5%) for gaining 350 seeds during semester</a:t>
            </a:r>
          </a:p>
          <a:p>
            <a:r>
              <a:rPr lang="en-US" sz="3000" dirty="0"/>
              <a:t>350 seeds  = 50 logins + 10 posts + 10 reflections + 25 polls answered+ 50 likes</a:t>
            </a:r>
          </a:p>
          <a:p>
            <a:r>
              <a:rPr lang="en-US" sz="3000" dirty="0"/>
              <a:t>Highly customizable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56" y="189959"/>
            <a:ext cx="2133600" cy="2133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Use by Gender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339853"/>
              </p:ext>
            </p:extLst>
          </p:nvPr>
        </p:nvGraphicFramePr>
        <p:xfrm>
          <a:off x="1615806" y="1146264"/>
          <a:ext cx="5835725" cy="394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90994" y="5093741"/>
            <a:ext cx="7995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Females earn ~20% more seeds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Significant at </a:t>
            </a:r>
            <a:r>
              <a:rPr lang="en-US" sz="3200" i="1" dirty="0">
                <a:solidFill>
                  <a:srgbClr val="FFFF00"/>
                </a:solidFill>
              </a:rPr>
              <a:t>p</a:t>
            </a:r>
            <a:r>
              <a:rPr lang="en-US" sz="3200" dirty="0">
                <a:solidFill>
                  <a:srgbClr val="FFFF00"/>
                </a:solidFill>
              </a:rPr>
              <a:t> &lt; </a:t>
            </a:r>
            <a:r>
              <a:rPr lang="en-US" sz="3200" dirty="0" smtClean="0">
                <a:solidFill>
                  <a:srgbClr val="FFFF00"/>
                </a:solidFill>
              </a:rPr>
              <a:t>0.05, Cohen’s </a:t>
            </a:r>
            <a:r>
              <a:rPr lang="en-US" sz="3200" i="1" dirty="0" smtClean="0">
                <a:solidFill>
                  <a:srgbClr val="FFFF00"/>
                </a:solidFill>
              </a:rPr>
              <a:t>d</a:t>
            </a:r>
            <a:r>
              <a:rPr lang="en-US" sz="3200" dirty="0" smtClean="0">
                <a:solidFill>
                  <a:srgbClr val="FFFF00"/>
                </a:solidFill>
              </a:rPr>
              <a:t> = 0.35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 vs. Engagement (HW)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57200" y="1146264"/>
          <a:ext cx="8229600" cy="528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34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time series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92668" y="1220525"/>
          <a:ext cx="7975600" cy="501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96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Calculus-based mechanics</a:t>
            </a:r>
          </a:p>
          <a:p>
            <a:r>
              <a:rPr lang="en-US" dirty="0" smtClean="0"/>
              <a:t>150 </a:t>
            </a:r>
            <a:r>
              <a:rPr lang="mr-IN" dirty="0" smtClean="0"/>
              <a:t>–</a:t>
            </a:r>
            <a:r>
              <a:rPr lang="en-US" dirty="0" smtClean="0"/>
              <a:t> 175 students</a:t>
            </a:r>
          </a:p>
          <a:p>
            <a:r>
              <a:rPr lang="en-US" dirty="0" smtClean="0"/>
              <a:t>Urban public institution</a:t>
            </a:r>
          </a:p>
          <a:p>
            <a:r>
              <a:rPr lang="en-US" dirty="0"/>
              <a:t>T</a:t>
            </a:r>
            <a:r>
              <a:rPr lang="en-US" dirty="0" smtClean="0"/>
              <a:t>raditional &amp; nontraditional students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CourseNetworking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</a:t>
            </a:r>
            <a:r>
              <a:rPr lang="en-US" dirty="0"/>
              <a:t>media </a:t>
            </a:r>
            <a:r>
              <a:rPr lang="en-US" dirty="0" smtClean="0"/>
              <a:t>site for course setting</a:t>
            </a:r>
            <a:endParaRPr lang="en-US" dirty="0"/>
          </a:p>
          <a:p>
            <a:r>
              <a:rPr lang="en-US" dirty="0"/>
              <a:t>“Facebook/LMS hybrid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Student centered</a:t>
            </a:r>
          </a:p>
          <a:p>
            <a:r>
              <a:rPr lang="en-US" dirty="0" smtClean="0"/>
              <a:t>Promotes connections</a:t>
            </a:r>
          </a:p>
          <a:p>
            <a:r>
              <a:rPr lang="en-US" dirty="0" smtClean="0"/>
              <a:t>Mild “gamification”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Macintosh HD:Users:agavrin:Desktop:CN screen sho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0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goals for 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Teaching: </a:t>
            </a:r>
            <a:r>
              <a:rPr lang="en-US" dirty="0"/>
              <a:t>enhance </a:t>
            </a:r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Students </a:t>
            </a:r>
            <a:r>
              <a:rPr lang="en-US" u="sng" dirty="0" smtClean="0"/>
              <a:t>share </a:t>
            </a:r>
            <a:r>
              <a:rPr lang="en-US" u="sng" dirty="0" smtClean="0"/>
              <a:t>knowledge</a:t>
            </a:r>
            <a:endParaRPr lang="en-US" dirty="0" smtClean="0"/>
          </a:p>
          <a:p>
            <a:pPr lvl="1"/>
            <a:r>
              <a:rPr lang="en-US" dirty="0" smtClean="0"/>
              <a:t>Students </a:t>
            </a:r>
            <a:r>
              <a:rPr lang="en-US" u="sng" dirty="0" smtClean="0"/>
              <a:t>share enthusiasm</a:t>
            </a:r>
            <a:endParaRPr lang="en-US" u="sng" dirty="0" smtClean="0"/>
          </a:p>
          <a:p>
            <a:pPr lvl="1"/>
            <a:r>
              <a:rPr lang="en-US" dirty="0" smtClean="0"/>
              <a:t>Students </a:t>
            </a:r>
            <a:r>
              <a:rPr lang="en-US" u="sng" dirty="0" smtClean="0"/>
              <a:t>share concerns</a:t>
            </a:r>
            <a:endParaRPr lang="en-US" u="sng" dirty="0" smtClean="0"/>
          </a:p>
          <a:p>
            <a:pPr lvl="1"/>
            <a:r>
              <a:rPr lang="en-US" dirty="0" smtClean="0"/>
              <a:t>Students </a:t>
            </a:r>
            <a:r>
              <a:rPr lang="en-US" u="sng" dirty="0" smtClean="0"/>
              <a:t>build identity</a:t>
            </a:r>
            <a:endParaRPr lang="en-US" u="sng" dirty="0"/>
          </a:p>
          <a:p>
            <a:r>
              <a:rPr lang="en-US" dirty="0" smtClean="0"/>
              <a:t>Research: understand engagement</a:t>
            </a:r>
          </a:p>
          <a:p>
            <a:pPr lvl="1"/>
            <a:r>
              <a:rPr lang="en-US" dirty="0" smtClean="0"/>
              <a:t>Does it work?</a:t>
            </a:r>
          </a:p>
          <a:p>
            <a:pPr lvl="1"/>
            <a:r>
              <a:rPr lang="en-US" dirty="0" smtClean="0"/>
              <a:t>How, and for whom?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student posts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pos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5" y="0"/>
            <a:ext cx="8289275" cy="635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2435" y="407347"/>
            <a:ext cx="567131" cy="26357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185592" y="5183686"/>
            <a:ext cx="338681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39060" y="5255571"/>
            <a:ext cx="1565603" cy="131788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84" y="0"/>
            <a:ext cx="8287832" cy="6386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9822" y="112889"/>
            <a:ext cx="1095022" cy="16933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6489" y="4543777"/>
            <a:ext cx="773289" cy="1524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3156" y="8974665"/>
            <a:ext cx="773289" cy="1524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3177" y="5153555"/>
            <a:ext cx="1255890" cy="1748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9865" y="5763333"/>
            <a:ext cx="1255890" cy="17480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3156" y="5223673"/>
            <a:ext cx="423333" cy="10468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6467" y="5811051"/>
            <a:ext cx="423333" cy="10468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3156" y="5990216"/>
            <a:ext cx="423333" cy="10468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56881" y="3763785"/>
            <a:ext cx="338681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10349" y="3835670"/>
            <a:ext cx="1565603" cy="131788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670"/>
            <a:ext cx="8294707" cy="65944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188" y="407347"/>
            <a:ext cx="844806" cy="3274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80528" y="3362606"/>
            <a:ext cx="471278" cy="22364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3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Hey team! I just wanted to wish you guys good luck tomorrow. Normally the test is not hard but I just wish I knew what exactly to study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Thank you, </a:t>
            </a:r>
            <a:r>
              <a:rPr lang="en-US" dirty="0" smtClean="0"/>
              <a:t>[original poster]! </a:t>
            </a:r>
            <a:r>
              <a:rPr lang="en-US" dirty="0"/>
              <a:t>Best of luck to you, as well. These next few weeks are going to be tough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im</a:t>
            </a:r>
            <a:r>
              <a:rPr lang="en-US" dirty="0"/>
              <a:t> not thinking this test will go too well, </a:t>
            </a:r>
            <a:r>
              <a:rPr lang="en-US" dirty="0" err="1"/>
              <a:t>Im</a:t>
            </a:r>
            <a:r>
              <a:rPr lang="en-US" dirty="0"/>
              <a:t> hoping that it will be easier than anticipated but not sure about what to expect on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AAPT Winter 2018 - San Diego - AC05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ED51-790A-4948-B24D-06FEE004E2B2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626"/>
          </a:xfrm>
        </p:spPr>
        <p:txBody>
          <a:bodyPr/>
          <a:lstStyle/>
          <a:p>
            <a:r>
              <a:rPr lang="en-US" dirty="0" smtClean="0"/>
              <a:t>Community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E0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Words>503</Words>
  <Application>Microsoft Macintosh PowerPoint</Application>
  <PresentationFormat>On-screen Show (4:3)</PresentationFormat>
  <Paragraphs>117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Times New Roman</vt:lpstr>
      <vt:lpstr>Verdana</vt:lpstr>
      <vt:lpstr>Arial</vt:lpstr>
      <vt:lpstr>Office Theme</vt:lpstr>
      <vt:lpstr>Creating Online Communities of Learning by Using  Social Media</vt:lpstr>
      <vt:lpstr>Setting</vt:lpstr>
      <vt:lpstr>CourseNetworking</vt:lpstr>
      <vt:lpstr>PowerPoint Presentation</vt:lpstr>
      <vt:lpstr>My goals for CN</vt:lpstr>
      <vt:lpstr>More student posts</vt:lpstr>
      <vt:lpstr>PowerPoint Presentation</vt:lpstr>
      <vt:lpstr>PowerPoint Presentation</vt:lpstr>
      <vt:lpstr>Community Building</vt:lpstr>
      <vt:lpstr>Student Attitudes</vt:lpstr>
      <vt:lpstr>Summary</vt:lpstr>
      <vt:lpstr>Anar Seeds</vt:lpstr>
      <vt:lpstr>Differential Use by Gender</vt:lpstr>
      <vt:lpstr>CN vs. Engagement (HW)</vt:lpstr>
      <vt:lpstr>Sentiment time series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Gavrin</dc:creator>
  <cp:lastModifiedBy>Gavrin, Andrew D.</cp:lastModifiedBy>
  <cp:revision>131</cp:revision>
  <dcterms:created xsi:type="dcterms:W3CDTF">2012-06-15T14:22:12Z</dcterms:created>
  <dcterms:modified xsi:type="dcterms:W3CDTF">2018-01-02T19:53:19Z</dcterms:modified>
</cp:coreProperties>
</file>